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61" r:id="rId9"/>
  </p:sldIdLst>
  <p:sldSz cx="11525250" cy="6483350"/>
  <p:notesSz cx="17284700" cy="648335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1164" y="258"/>
      </p:cViewPr>
      <p:guideLst>
        <p:guide orient="horz" pos="2880"/>
        <p:guide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priser.dk/" TargetMode="External"/><Relationship Id="rId2" Type="http://schemas.openxmlformats.org/officeDocument/2006/relationships/hyperlink" Target="http://www.ema.europa.eu/em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40" y="0"/>
            <a:ext cx="11522369" cy="6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lede 3" descr="Et billede, der indeholder tekst, natur, udendørs, bjerg&#10;&#10;Automatisk genereret beskrivelse">
            <a:extLst>
              <a:ext uri="{FF2B5EF4-FFF2-40B4-BE49-F238E27FC236}">
                <a16:creationId xmlns:a16="http://schemas.microsoft.com/office/drawing/2014/main" id="{FBDAE061-8C53-4704-BADB-35E80746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6149"/>
          <a:stretch/>
        </p:blipFill>
        <p:spPr>
          <a:xfrm>
            <a:off x="186084" y="164038"/>
            <a:ext cx="11153081" cy="61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2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3836F28-BE58-4CDA-A2C4-93DED72A7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"/>
          <a:stretch/>
        </p:blipFill>
        <p:spPr>
          <a:xfrm>
            <a:off x="276225" y="0"/>
            <a:ext cx="8722798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40" y="0"/>
            <a:ext cx="11522369" cy="6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CA49F4E-2EAA-48C4-B481-9513EB74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96" r="1" b="4443"/>
          <a:stretch/>
        </p:blipFill>
        <p:spPr>
          <a:xfrm>
            <a:off x="186084" y="164038"/>
            <a:ext cx="11153081" cy="61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7CF50D9-1E73-4DE9-A5D6-E2111585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175"/>
            <a:ext cx="8713757" cy="64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40" y="0"/>
            <a:ext cx="11522369" cy="6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AAFEFBB-7C30-4D39-B76B-42D32310C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5" r="1" b="19954"/>
          <a:stretch/>
        </p:blipFill>
        <p:spPr>
          <a:xfrm>
            <a:off x="186084" y="164038"/>
            <a:ext cx="11153081" cy="61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40" y="0"/>
            <a:ext cx="11522369" cy="6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644AC46-EE8E-49A1-91AD-EDDDE56D2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93" r="1" b="14054"/>
          <a:stretch/>
        </p:blipFill>
        <p:spPr>
          <a:xfrm>
            <a:off x="186084" y="164038"/>
            <a:ext cx="11153081" cy="61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40" y="0"/>
            <a:ext cx="11522369" cy="6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D4E2C21-2D3D-4424-8E62-7C1C6E170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" r="1" b="34690"/>
          <a:stretch/>
        </p:blipFill>
        <p:spPr>
          <a:xfrm>
            <a:off x="186084" y="164038"/>
            <a:ext cx="11153081" cy="61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FD4BD77-2E02-9E44-909F-77F4BDBDE17B}"/>
              </a:ext>
            </a:extLst>
          </p:cNvPr>
          <p:cNvSpPr txBox="1"/>
          <p:nvPr/>
        </p:nvSpPr>
        <p:spPr>
          <a:xfrm>
            <a:off x="512335" y="478651"/>
            <a:ext cx="10535503" cy="5201424"/>
          </a:xfrm>
          <a:prstGeom prst="rect">
            <a:avLst/>
          </a:prstGeom>
        </p:spPr>
        <p:txBody>
          <a:bodyPr vert="horz" wrap="square" lIns="0" tIns="12700" rIns="0" bIns="0" numCol="1" spcCol="360000" rtlCol="0">
            <a:spAutoFit/>
          </a:bodyPr>
          <a:lstStyle/>
          <a:p>
            <a:pPr marL="12699" marR="5079" algn="just"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cs typeface="Proxima Nova"/>
              </a:rPr>
              <a:t>Indication: Minjuvi® is a CD19 directed Fc-enhanced antibody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indicated in combination with lenalidomide followed by Minjuvi monotherapy for the treatment of adult patients with relapsed or refractory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diffuse large B-cell </a:t>
            </a:r>
            <a:r>
              <a:rPr sz="900" b="1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lymphoma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(DLBCL),  including DLBCL arising from low grade lymphoma,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and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who are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not eligible </a:t>
            </a:r>
            <a:r>
              <a:rPr sz="900" b="1" spc="-15" dirty="0">
                <a:solidFill>
                  <a:srgbClr val="231F20"/>
                </a:solidFill>
                <a:cs typeface="Proxima Nova"/>
              </a:rPr>
              <a:t>for,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or refuse autologous stem cell transplant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 (ASCT).</a:t>
            </a:r>
            <a:endParaRPr sz="900" dirty="0">
              <a:cs typeface="Proxima Nova"/>
            </a:endParaRPr>
          </a:p>
          <a:p>
            <a:pPr>
              <a:lnSpc>
                <a:spcPct val="100000"/>
              </a:lnSpc>
            </a:pPr>
            <a:endParaRPr sz="900" dirty="0">
              <a:cs typeface="Proxima Nova"/>
            </a:endParaRPr>
          </a:p>
          <a:p>
            <a:pPr marL="12699" marR="5079" algn="just">
              <a:spcBef>
                <a:spcPts val="535"/>
              </a:spcBef>
            </a:pPr>
            <a:r>
              <a:rPr sz="900" b="1" dirty="0">
                <a:solidFill>
                  <a:srgbClr val="231F20"/>
                </a:solidFill>
                <a:cs typeface="Proxima Nova"/>
              </a:rPr>
              <a:t>MINJUVI</a:t>
            </a:r>
            <a:r>
              <a:rPr sz="900" b="1" spc="12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(tafasitamab)</a:t>
            </a:r>
            <a:r>
              <a:rPr sz="900" b="1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200</a:t>
            </a:r>
            <a:r>
              <a:rPr sz="900" b="1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mg</a:t>
            </a:r>
            <a:r>
              <a:rPr sz="900" b="1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pulver</a:t>
            </a:r>
            <a:r>
              <a:rPr sz="900" b="1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til</a:t>
            </a:r>
            <a:r>
              <a:rPr sz="900" b="1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koncentrat</a:t>
            </a:r>
            <a:r>
              <a:rPr sz="900" b="1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til</a:t>
            </a:r>
            <a:r>
              <a:rPr sz="900" b="1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infusionsvæske,</a:t>
            </a:r>
            <a:r>
              <a:rPr sz="900" b="1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opløsning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.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Denne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produktinformation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er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omskrevet/forkortet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13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forhold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det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af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Det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Europæiske</a:t>
            </a:r>
            <a:r>
              <a:rPr sz="900" spc="13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Lægemiddelagentur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godkendte</a:t>
            </a:r>
            <a:r>
              <a:rPr sz="900" spc="12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produktresumé </a:t>
            </a:r>
            <a:r>
              <a:rPr sz="900" spc="-1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dateret 26. august 2021. Produktresumeet kan vederlagsfrit rekvireres fra indehaveren af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markedsføringstilladelsen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eller findes på Det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Europæiske Lægemiddelagenturs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hjemmeside: </a:t>
            </a:r>
            <a:r>
              <a:rPr sz="900" spc="-4" dirty="0">
                <a:solidFill>
                  <a:srgbClr val="231F20"/>
                </a:solidFill>
                <a:cs typeface="Proxima Nova"/>
                <a:hlinkClick r:id="rId2"/>
              </a:rPr>
              <a:t>http://www.ema.europa.eu/ema/.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LÆS </a:t>
            </a:r>
            <a:r>
              <a:rPr sz="900" b="1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PRODUKTRESUMÉET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FØR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ORDINATION,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ISÆR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MED</a:t>
            </a:r>
            <a:r>
              <a:rPr sz="900" b="1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HENSYN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TIL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DOSERING,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BIVIRKNINGER,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ADVARSLER</a:t>
            </a:r>
            <a:r>
              <a:rPr sz="900" b="1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OG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KONTRAINDIKATIONER.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Indikationer: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MINJUVI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indiceret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kombination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lenalidomid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efterfulgt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af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MINJUVI </a:t>
            </a:r>
            <a:r>
              <a:rPr sz="900" spc="-13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monoterapi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behandling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af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voksne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patienter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recidiverende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eller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refraktær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diffust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storcellet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B‑celle‑lymfom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(DLBCL),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som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ikke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egnede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autolog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stamcelletransplantation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(ASCT).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Dosering</a:t>
            </a:r>
            <a:r>
              <a:rPr sz="900" b="1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og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administration:</a:t>
            </a:r>
            <a:r>
              <a:rPr sz="900" b="1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Præmedicin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 </a:t>
            </a:r>
            <a:r>
              <a:rPr sz="900" spc="-1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reduktion</a:t>
            </a:r>
            <a:r>
              <a:rPr sz="900" spc="-3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af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risikoen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infusionsrelaterede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reaktioner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skal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administreres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30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minutter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2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timer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før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infusion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</a:t>
            </a:r>
            <a:r>
              <a:rPr sz="900" spc="-3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tafasitamab.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patienter,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ikke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oplever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infusionsrelaterede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reaktioner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under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første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3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infusioner,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præmedicin </a:t>
            </a:r>
            <a:r>
              <a:rPr sz="900" spc="-1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valgfri ved efterfølgende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infusioner.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Anbefalet dosis af MINJUVI: 12 mg 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pr. 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kg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kropsvægt som en intravenøs infusion iht. følgende tidsplan: Cyklus 1: infusion på dag 1, 4, 8, 15 og 22. Cyklus 2 og 3: infusion på dag 1, 8, 15 og 22 i </a:t>
            </a:r>
            <a:r>
              <a:rPr sz="900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hver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cyklus.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Cyklus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4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indtil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sygdomsprogression: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infusion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på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dag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1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og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15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hver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cyklus.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Hver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cyklus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har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28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dage.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Endvidere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skal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patienterne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selv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administrere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lenalidomidkapsler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ved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den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anbefalede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startdosis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på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25</a:t>
            </a:r>
            <a:r>
              <a:rPr sz="900" spc="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mg</a:t>
            </a:r>
            <a:r>
              <a:rPr sz="900" spc="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dagligt </a:t>
            </a:r>
            <a:r>
              <a:rPr sz="900" spc="-1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på</a:t>
            </a:r>
            <a:r>
              <a:rPr sz="900" spc="3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dag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1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21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hver</a:t>
            </a:r>
            <a:r>
              <a:rPr sz="900" spc="3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cyklus.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Startdosis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og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efterfølgende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dosering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kan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justeres</a:t>
            </a:r>
            <a:r>
              <a:rPr sz="900" spc="3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henhold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tiliht.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produktresuméet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lenalidomid.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MINJUVI</a:t>
            </a:r>
            <a:r>
              <a:rPr sz="900" spc="3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plus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lenalidomid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kombination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gives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3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op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tolv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cyklusser.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Behandling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</a:t>
            </a:r>
            <a:r>
              <a:rPr sz="900" spc="3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lenalidomid </a:t>
            </a:r>
            <a:r>
              <a:rPr sz="900" spc="-1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bør</a:t>
            </a:r>
            <a:r>
              <a:rPr sz="900" spc="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stoppes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efter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maksimalt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tolv</a:t>
            </a:r>
            <a:r>
              <a:rPr sz="900" spc="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cyklusser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kombinationsbehandling.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Patienterne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skal</a:t>
            </a:r>
            <a:r>
              <a:rPr sz="900" spc="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fortsætte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at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modtage</a:t>
            </a:r>
            <a:r>
              <a:rPr sz="900" spc="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infusioner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</a:t>
            </a:r>
            <a:r>
              <a:rPr sz="900" spc="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MINJUVI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som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enkeltstof</a:t>
            </a:r>
            <a:r>
              <a:rPr sz="900" spc="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på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dag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1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og</a:t>
            </a:r>
            <a:r>
              <a:rPr sz="900" spc="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15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hver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28‑dages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cyklus,</a:t>
            </a:r>
            <a:r>
              <a:rPr sz="900" spc="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indtil</a:t>
            </a:r>
            <a:r>
              <a:rPr sz="900" spc="4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sygdomsprogression </a:t>
            </a:r>
            <a:r>
              <a:rPr sz="900" spc="-13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eller uacceptabel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toksicitet.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MINJUVI er til intravenøs anvendelse efter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rekonstitution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og fortynding. Se oplysninger om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rekonstitution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og fortynding i produktresuméet. MINJUVI skal administreres af sundhedspersonale med </a:t>
            </a:r>
            <a:r>
              <a:rPr sz="900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erfaring</a:t>
            </a:r>
            <a:r>
              <a:rPr sz="900" spc="8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behandling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af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kræftpatienter.</a:t>
            </a:r>
            <a:r>
              <a:rPr sz="900" spc="8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15" dirty="0">
                <a:solidFill>
                  <a:srgbClr val="231F20"/>
                </a:solidFill>
                <a:cs typeface="Proxima Nova"/>
              </a:rPr>
              <a:t>Ved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første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infusion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8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cyklus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1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skal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den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intravenøse</a:t>
            </a:r>
            <a:r>
              <a:rPr sz="900" spc="8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infusionshastighed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være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70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ml/t</a:t>
            </a:r>
            <a:r>
              <a:rPr sz="900" spc="8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første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30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minutter.</a:t>
            </a:r>
            <a:r>
              <a:rPr sz="900" spc="8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Derefter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skal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hastigheden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øges</a:t>
            </a:r>
            <a:r>
              <a:rPr sz="900" spc="8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at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gennemføre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første</a:t>
            </a:r>
            <a:r>
              <a:rPr sz="900" spc="9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infusion</a:t>
            </a:r>
            <a:r>
              <a:rPr sz="900" spc="8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inden </a:t>
            </a:r>
            <a:r>
              <a:rPr sz="900" spc="-13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</a:t>
            </a:r>
            <a:r>
              <a:rPr sz="900" spc="10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2,5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time.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Alle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efterfølgende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infusioner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skal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administreres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inden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1,5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2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timer.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tilfælde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af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bivirkninger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skal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anbefalede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dosismodifikationer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produktresuméet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overvejes.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MINJUVI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må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ikke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administreres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samtidig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andre </a:t>
            </a:r>
            <a:r>
              <a:rPr sz="900" spc="-1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lægemidler gennem samme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infusionsslange.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MINJUVI må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ikke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administreres som en intravenøs push‑ eller bolusinjektion.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Kontraindikationer: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Overfølsomhed over for det aktive stof eller over for et eller flere af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hjælpestofferne.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Bivirkninger og risici: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Det administrerede produkts navn og batchnummer skal registreres. Infusionsrelaterede reaktioner kan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forekomme,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hyppigst under den første infusion.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Patienter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skal overvåges nøje under hele infusionen. </a:t>
            </a:r>
            <a:r>
              <a:rPr sz="900" spc="-13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Baseret på sværhedsgraden af den infusionsrelaterede reaktion skal infusionen afbrydes eller seponeres, og passende behandling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iværksættes. 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Tafasitamab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kan forårsage alvorlig og/eller svær myelosuppression.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Komplette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 blodtællinger skal overvåges under hele behandlingen og inden hver behandlingscyklus. Baseret på sværhedsgraden af bivirkningen skal infusion af tafasitamab tilbageholdes. Der er rapporteret neutropeni, herunder febril </a:t>
            </a:r>
            <a:r>
              <a:rPr sz="900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neutropeni. Administration af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granulocyt‑kolonistimulerende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faktorer bør overvejes, især ved grad 3 eller 4 neutropeni. Alle symptomer eller tegn på udvikling af infektion bør forudses, evalueres og behandles. Der er rapporteret </a:t>
            </a:r>
            <a:r>
              <a:rPr sz="900" spc="-13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trombocytopeni. Tilbageholdelse af samtidige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lægemidler,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der kan øge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blødningsrisikoen,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bør overvejes. Der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forekom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dødelige og alvorlige infektioner under behandling med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tafasitamab. 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Tafasitamab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bør kun administreres til </a:t>
            </a:r>
            <a:r>
              <a:rPr sz="900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patienter med en aktiv infektion, hvis infektionen behandles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korrekt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og er godt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kontrolleret. Patienter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 en anamnese med tilbagevendende eller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kroniske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infektioner kan have øget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risiko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 infektion og bør overvåges efter </a:t>
            </a:r>
            <a:r>
              <a:rPr sz="900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behov.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Patienter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 stor tumorbyrde og hurtigt proliferativ tumor kan have øget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risiko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 tumorlysesyndrom. Der er set tumorlysesyndrom hos patienter med DLBCL under behandling med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tafasitamab.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Der skal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iværksættes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 passende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foranstaltninger/profylakse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før behandling og nøje overvågning for tumorlysesyndrom under behandling. Samtidig vaccination med levende vacciner anbefales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ikke.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MINJUVI indeholder natrium. Behandling bør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ikke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 påbegyndes hos 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kvinder,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medmindre graviditet er blevet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udelukket.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Fertile kvinder skal anvende effektiv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kontraception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under behandlingen og i mindst 3 måneder 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derefter.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Nyfødte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eksponeret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under graviditet skal overvåges for </a:t>
            </a:r>
            <a:r>
              <a:rPr sz="900" spc="-13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B‑celle‑depletering,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og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levende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virusvacciner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bør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udskydes,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indtil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spædbarnets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B‑celletal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normaliseret.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Lenalidomid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kontraindiceret</a:t>
            </a:r>
            <a:r>
              <a:rPr sz="900" spc="-1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under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graviditet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og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kvinder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den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fertile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alder,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medmindre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alle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betingelserne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programmet </a:t>
            </a:r>
            <a:r>
              <a:rPr sz="900" spc="-13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til graviditetsforebyggelse ved lenalidomid er opfyldt. Amning frarådes under behandlingen og i mindst 3 måneder 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derefter. </a:t>
            </a:r>
            <a:r>
              <a:rPr sz="900" i="1" spc="-4" dirty="0">
                <a:solidFill>
                  <a:srgbClr val="231F20"/>
                </a:solidFill>
                <a:cs typeface="Proxima Nova"/>
              </a:rPr>
              <a:t>Bivirkninger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: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Bakterie‑, virus‑ og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svampeinfektioner,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inkl. dødelige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opportunistiske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infektioner; febril </a:t>
            </a:r>
            <a:r>
              <a:rPr sz="900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neutropeni, neutropeni, trombocytopeni, anæmi,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leukopeni,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hypokaliæmi, nedsat appetit,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dyspnø, hoste, diarré, forstoppelse,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opkastning,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kvalme, mavesmerter,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udslæt,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rygsmerter, muskelkramper,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asteni, træthed, perifert ødem, </a:t>
            </a:r>
            <a:r>
              <a:rPr sz="900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pyreksi,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sepsis, basalcellekarcinom, lymfopeni, hypogammaglobulinæmi, hypocalcæmi, hypomagnesiæmi,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hovedpine,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paræstesi, dysgeusi, forværring af kronisk obstruktiv lungesygdom, tilstoppet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næse,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hyperbilirubinæmi, </a:t>
            </a:r>
            <a:r>
              <a:rPr sz="900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forhøjede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transaminaser,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forhøjet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gamma‑glutamyltransferase,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pruritus,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alopeci,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erytem,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hyperhidrose,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artralgi,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smerter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ekstremiteterne,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smerter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bevægeapparatet,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forhøjet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blodkreatinin,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slimhindeinflammation,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vægttab,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forhøjet </a:t>
            </a:r>
            <a:r>
              <a:rPr sz="900" spc="-1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C‑reaktivt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protein,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infusionsrelateret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reaktion.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i="1" spc="-4" dirty="0">
                <a:solidFill>
                  <a:srgbClr val="231F20"/>
                </a:solidFill>
                <a:cs typeface="Proxima Nova"/>
              </a:rPr>
              <a:t>Overdosering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: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Nøje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observation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for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bivirkninger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og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støttende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pleje,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hvis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relevant.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Pakningsstørrelser:</a:t>
            </a:r>
            <a:r>
              <a:rPr sz="900" b="1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1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hætteglas.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Priser:</a:t>
            </a:r>
            <a:r>
              <a:rPr sz="900" b="1" spc="-1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Se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dagsaktuel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pris</a:t>
            </a:r>
            <a:r>
              <a:rPr sz="900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  <a:hlinkClick r:id="rId3"/>
              </a:rPr>
              <a:t>påwww.medicinpriser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.</a:t>
            </a:r>
            <a:r>
              <a:rPr sz="900" spc="-4" dirty="0">
                <a:solidFill>
                  <a:srgbClr val="231F20"/>
                </a:solidFill>
                <a:cs typeface="Proxima Nova"/>
                <a:hlinkClick r:id="rId3"/>
              </a:rPr>
              <a:t>dk.</a:t>
            </a:r>
            <a:r>
              <a:rPr sz="900" spc="-19" dirty="0">
                <a:solidFill>
                  <a:srgbClr val="231F20"/>
                </a:solidFill>
                <a:cs typeface="Proxima Nova"/>
                <a:hlinkClick r:id="rId3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Generelt</a:t>
            </a:r>
            <a:r>
              <a:rPr sz="900" b="1" spc="-19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tilskud: </a:t>
            </a:r>
            <a:r>
              <a:rPr sz="900" b="1" spc="-14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Nej.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Udlevering: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BEGR.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Indehaver</a:t>
            </a:r>
            <a:r>
              <a:rPr sz="900" b="1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af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markedsføringstilladelsen: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Incyte</a:t>
            </a:r>
            <a:r>
              <a:rPr sz="900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Biosciences Distribution </a:t>
            </a:r>
            <a:r>
              <a:rPr sz="900" spc="-25" dirty="0">
                <a:solidFill>
                  <a:srgbClr val="231F20"/>
                </a:solidFill>
                <a:cs typeface="Proxima Nova"/>
              </a:rPr>
              <a:t>B.V.;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Paasheuvelweg</a:t>
            </a:r>
            <a:r>
              <a:rPr sz="900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25, 1105 BP</a:t>
            </a:r>
            <a:r>
              <a:rPr sz="900" spc="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Amsterdam, Holland.</a:t>
            </a:r>
            <a:r>
              <a:rPr sz="900" spc="-4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b="1" spc="-4" dirty="0">
                <a:solidFill>
                  <a:srgbClr val="231F20"/>
                </a:solidFill>
                <a:cs typeface="Proxima Nova"/>
              </a:rPr>
              <a:t>Revisionsdato:</a:t>
            </a:r>
            <a:r>
              <a:rPr sz="900" b="1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21. september 2021.</a:t>
            </a:r>
            <a:endParaRPr sz="900" dirty="0">
              <a:cs typeface="Proxima Nova"/>
            </a:endParaRPr>
          </a:p>
          <a:p>
            <a:pPr>
              <a:spcBef>
                <a:spcPts val="40"/>
              </a:spcBef>
            </a:pPr>
            <a:endParaRPr sz="900" dirty="0">
              <a:cs typeface="Proxima Nova"/>
            </a:endParaRPr>
          </a:p>
          <a:p>
            <a:pPr marL="12699"/>
            <a:r>
              <a:rPr sz="900" b="1" dirty="0">
                <a:solidFill>
                  <a:srgbClr val="231F20"/>
                </a:solidFill>
                <a:cs typeface="Proxima Nova"/>
              </a:rPr>
              <a:t>1.</a:t>
            </a:r>
            <a:r>
              <a:rPr sz="900" b="1" spc="-1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Minjuvi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Summary</a:t>
            </a:r>
            <a:r>
              <a:rPr sz="900" spc="-1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of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Product</a:t>
            </a:r>
            <a:r>
              <a:rPr sz="900" spc="-15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Characteristics,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October</a:t>
            </a:r>
            <a:r>
              <a:rPr sz="900" spc="-10" dirty="0">
                <a:solidFill>
                  <a:srgbClr val="231F20"/>
                </a:solidFill>
                <a:cs typeface="Proxima Nova"/>
              </a:rPr>
              <a:t> </a:t>
            </a:r>
            <a:r>
              <a:rPr sz="900" dirty="0">
                <a:solidFill>
                  <a:srgbClr val="231F20"/>
                </a:solidFill>
                <a:cs typeface="Proxima Nova"/>
              </a:rPr>
              <a:t>2021</a:t>
            </a:r>
            <a:endParaRPr lang="da-DK" sz="900" dirty="0">
              <a:solidFill>
                <a:srgbClr val="231F20"/>
              </a:solidFill>
              <a:cs typeface="Proxima Nova"/>
            </a:endParaRPr>
          </a:p>
          <a:p>
            <a:pPr marL="12699"/>
            <a:endParaRPr lang="da-DK" sz="900" dirty="0">
              <a:solidFill>
                <a:srgbClr val="231F20"/>
              </a:solidFill>
              <a:cs typeface="Proxima Nova"/>
            </a:endParaRPr>
          </a:p>
          <a:p>
            <a:pPr marL="12699"/>
            <a:r>
              <a:rPr lang="da-DK" sz="900" dirty="0">
                <a:solidFill>
                  <a:srgbClr val="231F20"/>
                </a:solidFill>
                <a:cs typeface="Proxima Nova"/>
              </a:rPr>
              <a:t>DK/OTHR/P/21/0041, November 2021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642F1DE-D1EF-0241-9913-66ABFC145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425" y="5610225"/>
            <a:ext cx="789414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3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1083</Words>
  <Application>Microsoft Office PowerPoint</Application>
  <PresentationFormat>Brugerdefineret</PresentationFormat>
  <Paragraphs>7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DOSING AND  HANDLING GUIDE</dc:title>
  <cp:lastModifiedBy>Emilie Stenderup-Jensen</cp:lastModifiedBy>
  <cp:revision>3</cp:revision>
  <dcterms:created xsi:type="dcterms:W3CDTF">2021-11-11T09:32:10Z</dcterms:created>
  <dcterms:modified xsi:type="dcterms:W3CDTF">2022-03-10T12:57:42Z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2021-10-22T00:00:00Z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2021-11-11T00:00:00Z</vt:filetime>
  </property>
</Properties>
</file>